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Syne"/>
      <p:regular r:id="rId27"/>
      <p:bold r:id="rId28"/>
    </p:embeddedFont>
    <p:embeddedFont>
      <p:font typeface="Albert Sans"/>
      <p:regular r:id="rId29"/>
      <p:bold r:id="rId30"/>
      <p:italic r:id="rId31"/>
      <p:boldItalic r:id="rId32"/>
    </p:embeddedFont>
    <p:embeddedFont>
      <p:font typeface="Syne SemiBold"/>
      <p:regular r:id="rId33"/>
      <p:bold r:id="rId34"/>
    </p:embeddedFont>
    <p:embeddedFont>
      <p:font typeface="Syne Medium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Syne-bold.fntdata"/><Relationship Id="rId27" Type="http://schemas.openxmlformats.org/officeDocument/2006/relationships/font" Target="fonts/Sy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lbert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lbertSans-italic.fntdata"/><Relationship Id="rId30" Type="http://schemas.openxmlformats.org/officeDocument/2006/relationships/font" Target="fonts/AlbertSans-bold.fntdata"/><Relationship Id="rId11" Type="http://schemas.openxmlformats.org/officeDocument/2006/relationships/slide" Target="slides/slide7.xml"/><Relationship Id="rId33" Type="http://schemas.openxmlformats.org/officeDocument/2006/relationships/font" Target="fonts/SyneSemiBold-regular.fntdata"/><Relationship Id="rId10" Type="http://schemas.openxmlformats.org/officeDocument/2006/relationships/slide" Target="slides/slide6.xml"/><Relationship Id="rId32" Type="http://schemas.openxmlformats.org/officeDocument/2006/relationships/font" Target="fonts/AlbertSans-boldItalic.fntdata"/><Relationship Id="rId13" Type="http://schemas.openxmlformats.org/officeDocument/2006/relationships/slide" Target="slides/slide9.xml"/><Relationship Id="rId35" Type="http://schemas.openxmlformats.org/officeDocument/2006/relationships/font" Target="fonts/SyneMedium-regular.fntdata"/><Relationship Id="rId12" Type="http://schemas.openxmlformats.org/officeDocument/2006/relationships/slide" Target="slides/slide8.xml"/><Relationship Id="rId34" Type="http://schemas.openxmlformats.org/officeDocument/2006/relationships/font" Target="fonts/SyneSemiBold-bold.fntdata"/><Relationship Id="rId15" Type="http://schemas.openxmlformats.org/officeDocument/2006/relationships/slide" Target="slides/slide11.xml"/><Relationship Id="rId37" Type="http://schemas.openxmlformats.org/officeDocument/2006/relationships/font" Target="fonts/OpenSans-regular.fntdata"/><Relationship Id="rId14" Type="http://schemas.openxmlformats.org/officeDocument/2006/relationships/slide" Target="slides/slide10.xml"/><Relationship Id="rId36" Type="http://schemas.openxmlformats.org/officeDocument/2006/relationships/font" Target="fonts/SyneMedium-bold.fntdata"/><Relationship Id="rId17" Type="http://schemas.openxmlformats.org/officeDocument/2006/relationships/slide" Target="slides/slide13.xml"/><Relationship Id="rId39" Type="http://schemas.openxmlformats.org/officeDocument/2006/relationships/font" Target="fonts/OpenSans-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bold.fntdata"/><Relationship Id="rId19" Type="http://schemas.openxmlformats.org/officeDocument/2006/relationships/font" Target="fonts/Ralew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7694f6db2_0_14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7694f6db2_0_14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69719164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69719164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69719164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e69719164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69719164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e69719164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69719164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e69719164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7694f6db2_0_14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7694f6db2_0_14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a778c87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9a778c87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I can… (Yo puedo…)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 can draw my face (dibujar mi cara)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 can choose colors (elegir colores)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 can create with shapes (crear con formas)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7ab2cd00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7ab2cd00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69719164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e69719164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69719164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e69719164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e6971916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e6971916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539500"/>
            <a:ext cx="7717500" cy="9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5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389400" y="3946400"/>
            <a:ext cx="3041400" cy="6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1" title="techstartup-osc4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713225" y="539500"/>
            <a:ext cx="6576000" cy="9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b="0" sz="6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5607575" y="3961100"/>
            <a:ext cx="28233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title="techstartup-osc2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713225" y="539500"/>
            <a:ext cx="36864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0" sz="3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2" type="title"/>
          </p:nvPr>
        </p:nvSpPr>
        <p:spPr>
          <a:xfrm>
            <a:off x="4494552" y="1951075"/>
            <a:ext cx="1013400" cy="6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hasCustomPrompt="1" idx="3" type="title"/>
          </p:nvPr>
        </p:nvSpPr>
        <p:spPr>
          <a:xfrm>
            <a:off x="4494552" y="3306275"/>
            <a:ext cx="1013400" cy="6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hasCustomPrompt="1" idx="4" type="title"/>
          </p:nvPr>
        </p:nvSpPr>
        <p:spPr>
          <a:xfrm>
            <a:off x="4494552" y="2628675"/>
            <a:ext cx="1013400" cy="6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hasCustomPrompt="1" idx="5" type="title"/>
          </p:nvPr>
        </p:nvSpPr>
        <p:spPr>
          <a:xfrm>
            <a:off x="4494552" y="3983875"/>
            <a:ext cx="1013400" cy="6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yne Medium"/>
              <a:buNone/>
              <a:defRPr b="0" sz="2000">
                <a:solidFill>
                  <a:schemeClr val="dk2"/>
                </a:solidFill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5559775" y="1951088"/>
            <a:ext cx="2871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5559775" y="2628688"/>
            <a:ext cx="2871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7" type="subTitle"/>
          </p:nvPr>
        </p:nvSpPr>
        <p:spPr>
          <a:xfrm>
            <a:off x="5559775" y="3306288"/>
            <a:ext cx="2871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8" type="subTitle"/>
          </p:nvPr>
        </p:nvSpPr>
        <p:spPr>
          <a:xfrm>
            <a:off x="5559775" y="3983888"/>
            <a:ext cx="28710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 Medium"/>
              <a:buNone/>
              <a:defRPr sz="2000">
                <a:latin typeface="Syne Medium"/>
                <a:ea typeface="Syne Medium"/>
                <a:cs typeface="Syne Medium"/>
                <a:sym typeface="Syn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techstartup-osc3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4928800" y="1475100"/>
            <a:ext cx="3501900" cy="21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811975" y="539500"/>
            <a:ext cx="7618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b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>
            <p:ph idx="2" type="pic"/>
          </p:nvPr>
        </p:nvSpPr>
        <p:spPr>
          <a:xfrm>
            <a:off x="1" y="1476775"/>
            <a:ext cx="4294800" cy="366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techstartup-osc5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762679" y="794675"/>
            <a:ext cx="7618500" cy="698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sz="4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85049" y="2398525"/>
            <a:ext cx="5196300" cy="19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title="techstartup-osc5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719750" y="3509900"/>
            <a:ext cx="32868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2" type="subTitle"/>
          </p:nvPr>
        </p:nvSpPr>
        <p:spPr>
          <a:xfrm>
            <a:off x="5137201" y="3499275"/>
            <a:ext cx="32868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3" type="subTitle"/>
          </p:nvPr>
        </p:nvSpPr>
        <p:spPr>
          <a:xfrm>
            <a:off x="5137201" y="1451925"/>
            <a:ext cx="32868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4" type="subTitle"/>
          </p:nvPr>
        </p:nvSpPr>
        <p:spPr>
          <a:xfrm>
            <a:off x="719750" y="2708600"/>
            <a:ext cx="32868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5" type="subTitle"/>
          </p:nvPr>
        </p:nvSpPr>
        <p:spPr>
          <a:xfrm>
            <a:off x="5137201" y="2697975"/>
            <a:ext cx="32868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6" type="subTitle"/>
          </p:nvPr>
        </p:nvSpPr>
        <p:spPr>
          <a:xfrm>
            <a:off x="5137204" y="650625"/>
            <a:ext cx="3286800" cy="8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title="techstartup-osc6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title="techstartup-osc4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715400" y="1710171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2" type="subTitle"/>
          </p:nvPr>
        </p:nvSpPr>
        <p:spPr>
          <a:xfrm>
            <a:off x="3376873" y="1710149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3" type="subTitle"/>
          </p:nvPr>
        </p:nvSpPr>
        <p:spPr>
          <a:xfrm>
            <a:off x="715400" y="3498801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4" type="subTitle"/>
          </p:nvPr>
        </p:nvSpPr>
        <p:spPr>
          <a:xfrm>
            <a:off x="3376873" y="3498797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5" type="subTitle"/>
          </p:nvPr>
        </p:nvSpPr>
        <p:spPr>
          <a:xfrm>
            <a:off x="6033621" y="1710149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6" type="subTitle"/>
          </p:nvPr>
        </p:nvSpPr>
        <p:spPr>
          <a:xfrm>
            <a:off x="6033621" y="3498797"/>
            <a:ext cx="23928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7" type="subTitle"/>
          </p:nvPr>
        </p:nvSpPr>
        <p:spPr>
          <a:xfrm>
            <a:off x="720114" y="1017725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8" type="subTitle"/>
          </p:nvPr>
        </p:nvSpPr>
        <p:spPr>
          <a:xfrm>
            <a:off x="3381406" y="1017725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9" type="subTitle"/>
          </p:nvPr>
        </p:nvSpPr>
        <p:spPr>
          <a:xfrm>
            <a:off x="6037972" y="1017725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3" type="subTitle"/>
          </p:nvPr>
        </p:nvSpPr>
        <p:spPr>
          <a:xfrm>
            <a:off x="720114" y="2803098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4" type="subTitle"/>
          </p:nvPr>
        </p:nvSpPr>
        <p:spPr>
          <a:xfrm>
            <a:off x="3381406" y="2803098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5" type="subTitle"/>
          </p:nvPr>
        </p:nvSpPr>
        <p:spPr>
          <a:xfrm>
            <a:off x="6037972" y="2803098"/>
            <a:ext cx="2392800" cy="6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techstartup-osc.jpg"/>
          <p:cNvPicPr preferRelativeResize="0"/>
          <p:nvPr/>
        </p:nvPicPr>
        <p:blipFill rotWithShape="1">
          <a:blip r:embed="rId2">
            <a:alphaModFix/>
          </a:blip>
          <a:srcRect b="0" l="0" r="31125" t="3112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3585200"/>
            <a:ext cx="77178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5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499725"/>
            <a:ext cx="1267500" cy="684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4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21"/>
          <p:cNvSpPr txBox="1"/>
          <p:nvPr>
            <p:ph type="title"/>
          </p:nvPr>
        </p:nvSpPr>
        <p:spPr>
          <a:xfrm>
            <a:off x="713257" y="539500"/>
            <a:ext cx="2836800" cy="7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0" sz="500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" type="subTitle"/>
          </p:nvPr>
        </p:nvSpPr>
        <p:spPr>
          <a:xfrm>
            <a:off x="713225" y="1325575"/>
            <a:ext cx="28368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/>
        </p:nvSpPr>
        <p:spPr>
          <a:xfrm>
            <a:off x="5004275" y="3649552"/>
            <a:ext cx="3426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 title="techstartup-osc4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 title="techstartup-osc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techstartup-osc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 title="techstartup-osc4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" name="Google Shape;22;p5"/>
          <p:cNvSpPr txBox="1"/>
          <p:nvPr>
            <p:ph type="title"/>
          </p:nvPr>
        </p:nvSpPr>
        <p:spPr>
          <a:xfrm>
            <a:off x="720000" y="3644300"/>
            <a:ext cx="2955300" cy="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4592700" y="3268312"/>
            <a:ext cx="3838200" cy="1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subTitle"/>
          </p:nvPr>
        </p:nvSpPr>
        <p:spPr>
          <a:xfrm>
            <a:off x="4589325" y="1219088"/>
            <a:ext cx="3838200" cy="1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3" type="subTitle"/>
          </p:nvPr>
        </p:nvSpPr>
        <p:spPr>
          <a:xfrm>
            <a:off x="4589325" y="646388"/>
            <a:ext cx="3838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4592700" y="2695612"/>
            <a:ext cx="3838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60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title="techstartup-osc1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 title="techstartup-osc3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4928800" y="1475100"/>
            <a:ext cx="3501900" cy="21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811975" y="539488"/>
            <a:ext cx="4294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7"/>
          <p:cNvSpPr/>
          <p:nvPr>
            <p:ph idx="2" type="pic"/>
          </p:nvPr>
        </p:nvSpPr>
        <p:spPr>
          <a:xfrm>
            <a:off x="1" y="1476775"/>
            <a:ext cx="4294800" cy="3666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 title="techstartup-osc.jpg"/>
          <p:cNvPicPr preferRelativeResize="0"/>
          <p:nvPr/>
        </p:nvPicPr>
        <p:blipFill rotWithShape="1">
          <a:blip r:embed="rId2">
            <a:alphaModFix/>
          </a:blip>
          <a:srcRect b="0" l="0" r="31125" t="3112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" name="Google Shape;37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 title="techstartup-osc.jp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" name="Google Shape;40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yne"/>
              <a:buNone/>
              <a:defRPr b="1" sz="26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0MzoGvw1viQ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gif"/><Relationship Id="rId4" Type="http://schemas.openxmlformats.org/officeDocument/2006/relationships/image" Target="../media/image13.png"/><Relationship Id="rId5" Type="http://schemas.openxmlformats.org/officeDocument/2006/relationships/image" Target="../media/image7.gif"/><Relationship Id="rId6" Type="http://schemas.openxmlformats.org/officeDocument/2006/relationships/image" Target="../media/image14.gif"/><Relationship Id="rId7" Type="http://schemas.openxmlformats.org/officeDocument/2006/relationships/image" Target="../media/image1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/>
        </p:nvSpPr>
        <p:spPr>
          <a:xfrm>
            <a:off x="0" y="546100"/>
            <a:ext cx="9144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Original Contribution:</a:t>
            </a:r>
            <a:r>
              <a:rPr lang="en" sz="43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Self Portrait Paper Collage </a:t>
            </a:r>
            <a:r>
              <a:rPr lang="en" sz="5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rPr>
              <a:t> </a:t>
            </a:r>
            <a:endParaRPr sz="5000">
              <a:solidFill>
                <a:schemeClr val="dk1"/>
              </a:solidFill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117" name="Google Shape;117;p24"/>
          <p:cNvSpPr txBox="1"/>
          <p:nvPr/>
        </p:nvSpPr>
        <p:spPr>
          <a:xfrm>
            <a:off x="1076700" y="2296850"/>
            <a:ext cx="69906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Julia Peterson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Teaching and Learning, American College of Education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TEL5091 - Capstone Experience for Teaching English Learners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Charlotte</a:t>
            </a: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Williams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10, 2026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descr="Paper Self-Portraits for Third Grade | Deep Space Sparkle" id="118" name="Google Shape;118;p24"/>
          <p:cNvPicPr preferRelativeResize="0"/>
          <p:nvPr/>
        </p:nvPicPr>
        <p:blipFill rotWithShape="1">
          <a:blip r:embed="rId3">
            <a:alphaModFix/>
          </a:blip>
          <a:srcRect b="0" l="3846" r="70170" t="68579"/>
          <a:stretch/>
        </p:blipFill>
        <p:spPr>
          <a:xfrm>
            <a:off x="404825" y="3285350"/>
            <a:ext cx="1040800" cy="161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 Self-Portraits for Third Grade | Deep Space Sparkle" id="119" name="Google Shape;119;p24"/>
          <p:cNvPicPr preferRelativeResize="0"/>
          <p:nvPr/>
        </p:nvPicPr>
        <p:blipFill rotWithShape="1">
          <a:blip r:embed="rId3">
            <a:alphaModFix/>
          </a:blip>
          <a:srcRect b="0" l="37007" r="37009" t="68579"/>
          <a:stretch/>
        </p:blipFill>
        <p:spPr>
          <a:xfrm>
            <a:off x="7814675" y="3285350"/>
            <a:ext cx="1040800" cy="16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54725" y="654775"/>
            <a:ext cx="8342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Syne"/>
                <a:ea typeface="Syne"/>
                <a:cs typeface="Syne"/>
                <a:sym typeface="Syne"/>
              </a:rPr>
              <a:t>Directions</a:t>
            </a:r>
            <a:endParaRPr b="1" sz="3400"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Syne"/>
                <a:ea typeface="Syne"/>
                <a:cs typeface="Syne"/>
                <a:sym typeface="Syne"/>
              </a:rPr>
              <a:t>TODAY WE WILL (HOY VAMOS A):</a:t>
            </a:r>
            <a:endParaRPr b="1" sz="3400"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95" name="Google Shape;195;p33"/>
          <p:cNvSpPr txBox="1"/>
          <p:nvPr>
            <p:ph idx="1" type="subTitle"/>
          </p:nvPr>
        </p:nvSpPr>
        <p:spPr>
          <a:xfrm>
            <a:off x="0" y="1141275"/>
            <a:ext cx="5002500" cy="21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Get your paper (recoger papel)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Cut shapes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(cortar formas)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Glue your portrait (pegar tu retrato)</a:t>
            </a:r>
            <a:endParaRPr sz="3000"/>
          </a:p>
        </p:txBody>
      </p:sp>
      <p:pic>
        <p:nvPicPr>
          <p:cNvPr descr="20 minute timer with relaxing music and alarm on the winter scene background. Great timers for rest time, focused study, or work sessions. Works great as a classroom timer!&#10;💿 Relaxing music by @ItsPomodoro &#10;&#10;🛑 If you find this video helpful please give me a Subscribe! It is easy to do, and it would show me that I am building helpful content for people like you!  👍 🙏🏻&#10;&#10;⏰ Looking for a different timer? Let me know in the comments what kind of design and music you'd like to see in the timer, and I'll do my best to make a timer for you!&#10;&#10;#countdowntimer #timerwithmusic #classroomtimer" id="196" name="Google Shape;196;p33" title="Stay focused for 20 Minutes with Relaxing Music  🎵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397" y="1844775"/>
            <a:ext cx="2205850" cy="12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 rotWithShape="1">
          <a:blip r:embed="rId5">
            <a:alphaModFix/>
          </a:blip>
          <a:srcRect b="0" l="0" r="0" t="5651"/>
          <a:stretch/>
        </p:blipFill>
        <p:spPr>
          <a:xfrm>
            <a:off x="5843625" y="1141275"/>
            <a:ext cx="3054477" cy="3842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idx="1" type="subTitle"/>
          </p:nvPr>
        </p:nvSpPr>
        <p:spPr>
          <a:xfrm>
            <a:off x="289800" y="1475100"/>
            <a:ext cx="8564400" cy="21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My portrait shows ___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(Mi retrato muestra ___)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 used ___ colors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(Usé ___ colores)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 feel ___ about my work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(Me siento ___ con respecto a mi trabajo)</a:t>
            </a:r>
            <a:endParaRPr sz="2700"/>
          </a:p>
        </p:txBody>
      </p:sp>
      <p:sp>
        <p:nvSpPr>
          <p:cNvPr id="203" name="Google Shape;203;p34"/>
          <p:cNvSpPr txBox="1"/>
          <p:nvPr>
            <p:ph type="title"/>
          </p:nvPr>
        </p:nvSpPr>
        <p:spPr>
          <a:xfrm>
            <a:off x="811975" y="539500"/>
            <a:ext cx="7618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 / showing art on the screen - </a:t>
            </a:r>
            <a:r>
              <a:rPr lang="en"/>
              <a:t>students</a:t>
            </a:r>
            <a:r>
              <a:rPr lang="en"/>
              <a:t> </a:t>
            </a:r>
            <a:r>
              <a:rPr lang="en"/>
              <a:t>present</a:t>
            </a:r>
            <a:r>
              <a:rPr lang="en"/>
              <a:t> </a:t>
            </a:r>
            <a:r>
              <a:rPr lang="en"/>
              <a:t>their</a:t>
            </a:r>
            <a:r>
              <a:rPr lang="en"/>
              <a:t> </a:t>
            </a:r>
            <a:r>
              <a:rPr lang="en"/>
              <a:t>artwork</a:t>
            </a:r>
            <a:r>
              <a:rPr lang="en"/>
              <a:t> </a:t>
            </a: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125" y="662725"/>
            <a:ext cx="2760174" cy="367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0" y="0"/>
            <a:ext cx="90210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</a:t>
            </a:r>
            <a:r>
              <a:rPr lang="en"/>
              <a:t> up / limpiar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639924" y="1893050"/>
            <a:ext cx="5196300" cy="19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5"/>
          <p:cNvSpPr txBox="1"/>
          <p:nvPr/>
        </p:nvSpPr>
        <p:spPr>
          <a:xfrm>
            <a:off x="134750" y="833700"/>
            <a:ext cx="4390800" cy="43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142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2"/>
              <a:buAutoNum type="arabicPeriod"/>
            </a:pPr>
            <a:r>
              <a:rPr lang="en" sz="3352">
                <a:solidFill>
                  <a:schemeClr val="dk1"/>
                </a:solidFill>
              </a:rPr>
              <a:t>Put </a:t>
            </a:r>
            <a:r>
              <a:rPr lang="en" sz="3352">
                <a:solidFill>
                  <a:schemeClr val="dk1"/>
                </a:solidFill>
              </a:rPr>
              <a:t>materials</a:t>
            </a:r>
            <a:r>
              <a:rPr lang="en" sz="3352">
                <a:solidFill>
                  <a:schemeClr val="dk1"/>
                </a:solidFill>
              </a:rPr>
              <a:t> away</a:t>
            </a:r>
            <a:endParaRPr sz="3352">
              <a:solidFill>
                <a:schemeClr val="dk1"/>
              </a:solidFill>
            </a:endParaRPr>
          </a:p>
          <a:p>
            <a:pPr indent="-44142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2"/>
              <a:buAutoNum type="alphaLcPeriod"/>
            </a:pPr>
            <a:r>
              <a:rPr lang="en" sz="3352">
                <a:solidFill>
                  <a:schemeClr val="dk1"/>
                </a:solidFill>
              </a:rPr>
              <a:t>Scissors, glue, pencils </a:t>
            </a:r>
            <a:endParaRPr sz="3352">
              <a:solidFill>
                <a:schemeClr val="dk1"/>
              </a:solidFill>
            </a:endParaRPr>
          </a:p>
          <a:p>
            <a:pPr indent="-44142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2"/>
              <a:buAutoNum type="arabicPeriod"/>
            </a:pPr>
            <a:r>
              <a:rPr lang="en" sz="3352">
                <a:solidFill>
                  <a:schemeClr val="dk1"/>
                </a:solidFill>
              </a:rPr>
              <a:t>Wash hands </a:t>
            </a:r>
            <a:endParaRPr sz="3352">
              <a:solidFill>
                <a:schemeClr val="dk1"/>
              </a:solidFill>
            </a:endParaRPr>
          </a:p>
          <a:p>
            <a:pPr indent="-41602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AutoNum type="alphaLcPeriod"/>
            </a:pPr>
            <a:r>
              <a:rPr lang="en" sz="2952">
                <a:solidFill>
                  <a:schemeClr val="dk1"/>
                </a:solidFill>
              </a:rPr>
              <a:t>Quiet calm line at sink </a:t>
            </a:r>
            <a:endParaRPr sz="2952">
              <a:solidFill>
                <a:schemeClr val="dk1"/>
              </a:solidFill>
            </a:endParaRPr>
          </a:p>
          <a:p>
            <a:pPr indent="-41602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AutoNum type="alphaLcPeriod"/>
            </a:pPr>
            <a:r>
              <a:rPr lang="en" sz="2952">
                <a:solidFill>
                  <a:schemeClr val="dk1"/>
                </a:solidFill>
              </a:rPr>
              <a:t>One person at a time at a sink</a:t>
            </a:r>
            <a:endParaRPr sz="2952">
              <a:solidFill>
                <a:schemeClr val="dk1"/>
              </a:solidFill>
            </a:endParaRPr>
          </a:p>
          <a:p>
            <a:pPr indent="-44142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2"/>
              <a:buAutoNum type="arabicPeriod"/>
            </a:pPr>
            <a:r>
              <a:rPr lang="en" sz="3352">
                <a:solidFill>
                  <a:schemeClr val="dk1"/>
                </a:solidFill>
              </a:rPr>
              <a:t>Sit in seat </a:t>
            </a:r>
            <a:endParaRPr sz="3352">
              <a:solidFill>
                <a:schemeClr val="dk1"/>
              </a:solidFill>
            </a:endParaRPr>
          </a:p>
        </p:txBody>
      </p:sp>
      <p:sp>
        <p:nvSpPr>
          <p:cNvPr id="212" name="Google Shape;212;p35"/>
          <p:cNvSpPr txBox="1"/>
          <p:nvPr/>
        </p:nvSpPr>
        <p:spPr>
          <a:xfrm>
            <a:off x="4830275" y="72300"/>
            <a:ext cx="4313700" cy="50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602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AutoNum type="arabicPeriod"/>
            </a:pPr>
            <a:r>
              <a:rPr lang="en" sz="2952">
                <a:solidFill>
                  <a:schemeClr val="dk1"/>
                </a:solidFill>
              </a:rPr>
              <a:t>Guarden los materiales</a:t>
            </a:r>
            <a:endParaRPr sz="2952">
              <a:solidFill>
                <a:schemeClr val="dk1"/>
              </a:solidFill>
            </a:endParaRPr>
          </a:p>
          <a:p>
            <a:pPr indent="-41602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AutoNum type="alphaLcPeriod"/>
            </a:pPr>
            <a:r>
              <a:rPr lang="en" sz="2952">
                <a:solidFill>
                  <a:schemeClr val="dk1"/>
                </a:solidFill>
              </a:rPr>
              <a:t>Tijeras, pegamento, lápices </a:t>
            </a:r>
            <a:endParaRPr sz="2952">
              <a:solidFill>
                <a:schemeClr val="dk1"/>
              </a:solidFill>
            </a:endParaRPr>
          </a:p>
          <a:p>
            <a:pPr indent="-41602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AutoNum type="arabicPeriod"/>
            </a:pPr>
            <a:r>
              <a:rPr lang="en" sz="2952">
                <a:solidFill>
                  <a:schemeClr val="dk1"/>
                </a:solidFill>
              </a:rPr>
              <a:t>Lávense las manos</a:t>
            </a:r>
            <a:endParaRPr sz="2952">
              <a:solidFill>
                <a:schemeClr val="dk1"/>
              </a:solidFill>
            </a:endParaRPr>
          </a:p>
          <a:p>
            <a:pPr indent="-39062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2"/>
              <a:buAutoNum type="alphaLcPeriod"/>
            </a:pPr>
            <a:r>
              <a:rPr lang="en" sz="2552">
                <a:solidFill>
                  <a:schemeClr val="dk1"/>
                </a:solidFill>
              </a:rPr>
              <a:t>Hagan una fila tranquila y en silencio frente al lavabo</a:t>
            </a:r>
            <a:endParaRPr sz="2552">
              <a:solidFill>
                <a:schemeClr val="dk1"/>
              </a:solidFill>
            </a:endParaRPr>
          </a:p>
          <a:p>
            <a:pPr indent="-39062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2"/>
              <a:buAutoNum type="alphaLcPeriod"/>
            </a:pPr>
            <a:r>
              <a:rPr lang="en" sz="2552">
                <a:solidFill>
                  <a:schemeClr val="dk1"/>
                </a:solidFill>
              </a:rPr>
              <a:t>Una persona a la vez en el lavabo</a:t>
            </a:r>
            <a:endParaRPr sz="2552">
              <a:solidFill>
                <a:schemeClr val="dk1"/>
              </a:solidFill>
            </a:endParaRPr>
          </a:p>
          <a:p>
            <a:pPr indent="-41602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AutoNum type="arabicPeriod"/>
            </a:pPr>
            <a:r>
              <a:rPr lang="en" sz="2952">
                <a:solidFill>
                  <a:schemeClr val="dk1"/>
                </a:solidFill>
              </a:rPr>
              <a:t>Siéntate</a:t>
            </a:r>
            <a:endParaRPr sz="295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762750" y="0"/>
            <a:ext cx="7618500" cy="3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 up when the teacher calls your </a:t>
            </a:r>
            <a:r>
              <a:rPr lang="en"/>
              <a:t>table</a:t>
            </a:r>
            <a:r>
              <a:rPr lang="en"/>
              <a:t> color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Pónganse en fila cuando el maestro llame al color de su mesa.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713257" y="539500"/>
            <a:ext cx="2836800" cy="7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Thanks!</a:t>
            </a:r>
            <a:endParaRPr sz="3500"/>
          </a:p>
        </p:txBody>
      </p:sp>
      <p:sp>
        <p:nvSpPr>
          <p:cNvPr id="223" name="Google Shape;223;p37"/>
          <p:cNvSpPr txBox="1"/>
          <p:nvPr>
            <p:ph idx="4294967295" type="subTitle"/>
          </p:nvPr>
        </p:nvSpPr>
        <p:spPr>
          <a:xfrm>
            <a:off x="713225" y="1325575"/>
            <a:ext cx="55764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Do you have any questions?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/>
              <a:t>juliajpeterson@gmail.com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https://www.juliapetersonsart.com/</a:t>
            </a:r>
            <a:endParaRPr sz="2100"/>
          </a:p>
        </p:txBody>
      </p:sp>
      <p:grpSp>
        <p:nvGrpSpPr>
          <p:cNvPr id="224" name="Google Shape;224;p37"/>
          <p:cNvGrpSpPr/>
          <p:nvPr/>
        </p:nvGrpSpPr>
        <p:grpSpPr>
          <a:xfrm>
            <a:off x="4352329" y="4036272"/>
            <a:ext cx="281050" cy="275991"/>
            <a:chOff x="3368074" y="3882537"/>
            <a:chExt cx="215298" cy="215298"/>
          </a:xfrm>
        </p:grpSpPr>
        <p:sp>
          <p:nvSpPr>
            <p:cNvPr id="225" name="Google Shape;225;p37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226" name="Google Shape;226;p37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227" name="Google Shape;227;p37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</p:grpSp>
      <p:grpSp>
        <p:nvGrpSpPr>
          <p:cNvPr id="228" name="Google Shape;228;p37"/>
          <p:cNvGrpSpPr/>
          <p:nvPr/>
        </p:nvGrpSpPr>
        <p:grpSpPr>
          <a:xfrm>
            <a:off x="4357033" y="3325160"/>
            <a:ext cx="271660" cy="238574"/>
            <a:chOff x="3824739" y="3890112"/>
            <a:chExt cx="208105" cy="186110"/>
          </a:xfrm>
        </p:grpSpPr>
        <p:sp>
          <p:nvSpPr>
            <p:cNvPr id="229" name="Google Shape;229;p37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230" name="Google Shape;230;p37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231" name="Google Shape;231;p37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</p:grpSp>
      <p:sp>
        <p:nvSpPr>
          <p:cNvPr id="232" name="Google Shape;232;p37"/>
          <p:cNvSpPr txBox="1"/>
          <p:nvPr/>
        </p:nvSpPr>
        <p:spPr>
          <a:xfrm>
            <a:off x="258525" y="4604000"/>
            <a:ext cx="1382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By Julia Peterson</a:t>
            </a:r>
            <a:endParaRPr sz="10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cxnSp>
        <p:nvCxnSpPr>
          <p:cNvPr id="233" name="Google Shape;233;p37"/>
          <p:cNvCxnSpPr/>
          <p:nvPr/>
        </p:nvCxnSpPr>
        <p:spPr>
          <a:xfrm>
            <a:off x="1430700" y="4800200"/>
            <a:ext cx="8245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37"/>
          <p:cNvSpPr txBox="1"/>
          <p:nvPr/>
        </p:nvSpPr>
        <p:spPr>
          <a:xfrm>
            <a:off x="4633203" y="3325125"/>
            <a:ext cx="4868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www.linkedin.com/in/julia-peterson-40aaa3343</a:t>
            </a:r>
            <a:endParaRPr sz="13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4633189" y="3988566"/>
            <a:ext cx="4868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https://www.instagram.com/an_attempt_to_art/?hl=en</a:t>
            </a:r>
            <a:endParaRPr sz="13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720000" y="0"/>
            <a:ext cx="77040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first slide as </a:t>
            </a:r>
            <a:r>
              <a:rPr lang="en"/>
              <a:t>students</a:t>
            </a:r>
            <a:r>
              <a:rPr lang="en"/>
              <a:t> come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always the same (routine) </a:t>
            </a:r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0" y="1215750"/>
            <a:ext cx="406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Come in the room calmly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Sit in seat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Eyes on the teacher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en" sz="2900"/>
              <a:t>My voice is off I am focused on directions </a:t>
            </a:r>
            <a:endParaRPr sz="2900"/>
          </a:p>
        </p:txBody>
      </p:sp>
      <p:sp>
        <p:nvSpPr>
          <p:cNvPr id="126" name="Google Shape;126;p25"/>
          <p:cNvSpPr txBox="1"/>
          <p:nvPr/>
        </p:nvSpPr>
        <p:spPr>
          <a:xfrm>
            <a:off x="4390800" y="1017725"/>
            <a:ext cx="47532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unito Light"/>
              <a:buAutoNum type="arabicPeriod"/>
            </a:pPr>
            <a:r>
              <a:rPr lang="en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Entró</a:t>
            </a:r>
            <a:r>
              <a:rPr lang="en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al salón con calma.</a:t>
            </a:r>
            <a:endParaRPr sz="2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lbert Sans"/>
              <a:buAutoNum type="arabicPeriod"/>
            </a:pPr>
            <a:r>
              <a:rPr lang="en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Me siento en mi asiento.</a:t>
            </a:r>
            <a:endParaRPr sz="2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lbert Sans"/>
              <a:buAutoNum type="arabicPeriod"/>
            </a:pPr>
            <a:r>
              <a:rPr lang="en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Tengo la vista puesta en el maestro.</a:t>
            </a:r>
            <a:endParaRPr sz="2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lbert Sans"/>
              <a:buAutoNum type="arabicPeriod"/>
            </a:pPr>
            <a:r>
              <a:rPr lang="en" sz="2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Mi voz está apagada; estoy concentrado en las instrucciones.</a:t>
            </a:r>
            <a:endParaRPr sz="2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descr="Go Sit Down | This is the &quot;return to your seat&quot; sign in the … | Flickr" id="127" name="Google Shape;127;p25"/>
          <p:cNvPicPr preferRelativeResize="0"/>
          <p:nvPr/>
        </p:nvPicPr>
        <p:blipFill rotWithShape="1">
          <a:blip r:embed="rId3">
            <a:alphaModFix/>
          </a:blip>
          <a:srcRect b="16535" l="25676" r="16286" t="16495"/>
          <a:stretch/>
        </p:blipFill>
        <p:spPr>
          <a:xfrm>
            <a:off x="2581702" y="3698050"/>
            <a:ext cx="1631826" cy="13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764550" y="3410850"/>
            <a:ext cx="7717500" cy="9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</a:t>
            </a:r>
            <a:r>
              <a:rPr lang="en"/>
              <a:t>Portrait</a:t>
            </a:r>
            <a:r>
              <a:rPr lang="en"/>
              <a:t> paper Collage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We will plan and create a </a:t>
            </a:r>
            <a:r>
              <a:rPr b="1" lang="en" sz="3600">
                <a:latin typeface="Arial"/>
                <a:ea typeface="Arial"/>
                <a:cs typeface="Arial"/>
                <a:sym typeface="Arial"/>
              </a:rPr>
              <a:t>self-portrait (autorretrato)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using </a:t>
            </a:r>
            <a:r>
              <a:rPr b="1" lang="en" sz="3600">
                <a:latin typeface="Arial"/>
                <a:ea typeface="Arial"/>
                <a:cs typeface="Arial"/>
                <a:sym typeface="Arial"/>
              </a:rPr>
              <a:t>paper collage (collage de papel)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.</a:t>
            </a:r>
            <a:endParaRPr sz="7500"/>
          </a:p>
        </p:txBody>
      </p:sp>
      <p:sp>
        <p:nvSpPr>
          <p:cNvPr id="133" name="Google Shape;133;p26"/>
          <p:cNvSpPr txBox="1"/>
          <p:nvPr/>
        </p:nvSpPr>
        <p:spPr>
          <a:xfrm>
            <a:off x="306325" y="4604000"/>
            <a:ext cx="1124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rPr>
              <a:t>By Julia Peterson</a:t>
            </a:r>
            <a:endParaRPr sz="9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cxnSp>
        <p:nvCxnSpPr>
          <p:cNvPr id="134" name="Google Shape;134;p26"/>
          <p:cNvCxnSpPr/>
          <p:nvPr/>
        </p:nvCxnSpPr>
        <p:spPr>
          <a:xfrm>
            <a:off x="1430700" y="4800200"/>
            <a:ext cx="8245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b="9138" l="0" r="12381" t="41943"/>
          <a:stretch/>
        </p:blipFill>
        <p:spPr>
 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0" y="0"/>
            <a:ext cx="51381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Vocabulary list 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 txBox="1"/>
          <p:nvPr>
            <p:ph idx="2" type="title"/>
          </p:nvPr>
        </p:nvSpPr>
        <p:spPr>
          <a:xfrm>
            <a:off x="-727250" y="1107050"/>
            <a:ext cx="1787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(01)</a:t>
            </a:r>
            <a:endParaRPr/>
          </a:p>
        </p:txBody>
      </p:sp>
      <p:sp>
        <p:nvSpPr>
          <p:cNvPr id="142" name="Google Shape;142;p27"/>
          <p:cNvSpPr txBox="1"/>
          <p:nvPr>
            <p:ph idx="3" type="title"/>
          </p:nvPr>
        </p:nvSpPr>
        <p:spPr>
          <a:xfrm>
            <a:off x="-727250" y="2462256"/>
            <a:ext cx="1787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(03)</a:t>
            </a:r>
            <a:endParaRPr/>
          </a:p>
        </p:txBody>
      </p:sp>
      <p:sp>
        <p:nvSpPr>
          <p:cNvPr id="143" name="Google Shape;143;p27"/>
          <p:cNvSpPr txBox="1"/>
          <p:nvPr>
            <p:ph idx="4" type="title"/>
          </p:nvPr>
        </p:nvSpPr>
        <p:spPr>
          <a:xfrm>
            <a:off x="-727250" y="1784653"/>
            <a:ext cx="1787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(02)</a:t>
            </a:r>
            <a:endParaRPr/>
          </a:p>
        </p:txBody>
      </p:sp>
      <p:sp>
        <p:nvSpPr>
          <p:cNvPr id="144" name="Google Shape;144;p27"/>
          <p:cNvSpPr txBox="1"/>
          <p:nvPr>
            <p:ph idx="5" type="title"/>
          </p:nvPr>
        </p:nvSpPr>
        <p:spPr>
          <a:xfrm>
            <a:off x="-727250" y="3139860"/>
            <a:ext cx="1787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(04)</a:t>
            </a:r>
            <a:endParaRPr/>
          </a:p>
        </p:txBody>
      </p:sp>
      <p:sp>
        <p:nvSpPr>
          <p:cNvPr id="145" name="Google Shape;145;p27"/>
          <p:cNvSpPr txBox="1"/>
          <p:nvPr>
            <p:ph idx="1" type="subTitle"/>
          </p:nvPr>
        </p:nvSpPr>
        <p:spPr>
          <a:xfrm>
            <a:off x="1151318" y="1107063"/>
            <a:ext cx="5063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Self-portrait (autorretrato)</a:t>
            </a:r>
            <a:endParaRPr/>
          </a:p>
        </p:txBody>
      </p:sp>
      <p:sp>
        <p:nvSpPr>
          <p:cNvPr id="146" name="Google Shape;146;p27"/>
          <p:cNvSpPr txBox="1"/>
          <p:nvPr>
            <p:ph idx="6" type="subTitle"/>
          </p:nvPr>
        </p:nvSpPr>
        <p:spPr>
          <a:xfrm>
            <a:off x="1151318" y="1784666"/>
            <a:ext cx="5063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Collage (collage)</a:t>
            </a:r>
            <a:endParaRPr/>
          </a:p>
        </p:txBody>
      </p:sp>
      <p:sp>
        <p:nvSpPr>
          <p:cNvPr id="147" name="Google Shape;147;p27"/>
          <p:cNvSpPr txBox="1"/>
          <p:nvPr>
            <p:ph idx="7" type="subTitle"/>
          </p:nvPr>
        </p:nvSpPr>
        <p:spPr>
          <a:xfrm>
            <a:off x="1151318" y="2462269"/>
            <a:ext cx="5063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 (forma)</a:t>
            </a:r>
            <a:endParaRPr/>
          </a:p>
        </p:txBody>
      </p:sp>
      <p:sp>
        <p:nvSpPr>
          <p:cNvPr id="148" name="Google Shape;148;p27"/>
          <p:cNvSpPr txBox="1"/>
          <p:nvPr>
            <p:ph idx="8" type="subTitle"/>
          </p:nvPr>
        </p:nvSpPr>
        <p:spPr>
          <a:xfrm>
            <a:off x="1151318" y="3139872"/>
            <a:ext cx="5063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Background (fondo)</a:t>
            </a:r>
            <a:endParaRPr/>
          </a:p>
        </p:txBody>
      </p:sp>
      <p:sp>
        <p:nvSpPr>
          <p:cNvPr id="149" name="Google Shape;149;p27"/>
          <p:cNvSpPr txBox="1"/>
          <p:nvPr>
            <p:ph idx="5" type="title"/>
          </p:nvPr>
        </p:nvSpPr>
        <p:spPr>
          <a:xfrm>
            <a:off x="-727250" y="3759960"/>
            <a:ext cx="1787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(05)</a:t>
            </a:r>
            <a:endParaRPr/>
          </a:p>
        </p:txBody>
      </p:sp>
      <p:sp>
        <p:nvSpPr>
          <p:cNvPr id="150" name="Google Shape;150;p27"/>
          <p:cNvSpPr txBox="1"/>
          <p:nvPr>
            <p:ph idx="8" type="subTitle"/>
          </p:nvPr>
        </p:nvSpPr>
        <p:spPr>
          <a:xfrm>
            <a:off x="1151318" y="3759972"/>
            <a:ext cx="50631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Color (color)</a:t>
            </a:r>
            <a:endParaRPr/>
          </a:p>
        </p:txBody>
      </p:sp>
      <p:pic>
        <p:nvPicPr>
          <p:cNvPr descr="a stick figure is painting a picture of a person on an easel (Provided by Tenor)"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225" y="135174"/>
            <a:ext cx="2253500" cy="27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818" y="152400"/>
            <a:ext cx="2624783" cy="1968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unch of colorful geometric shapes including squares triangles and circles on a white background (Provided by Tenor)"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8421" y="1676460"/>
            <a:ext cx="1248525" cy="124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character is standing on a path in front of flowers (Provided by Tenor)" id="154" name="Google Shape;15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1978" y="2404752"/>
            <a:ext cx="2334475" cy="233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drawing of a paint palette with sunglasses on (Provided by Tenor)" id="155" name="Google Shape;155;p27"/>
          <p:cNvPicPr preferRelativeResize="0"/>
          <p:nvPr/>
        </p:nvPicPr>
        <p:blipFill rotWithShape="1">
          <a:blip r:embed="rId7">
            <a:alphaModFix/>
          </a:blip>
          <a:srcRect b="0" l="20012" r="15372" t="0"/>
          <a:stretch/>
        </p:blipFill>
        <p:spPr>
          <a:xfrm>
            <a:off x="4304288" y="3139875"/>
            <a:ext cx="2033180" cy="176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0" y="0"/>
            <a:ext cx="560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Visual Thinking Strategies (VTS) / Inquiry-Based Learning / Art Inquiry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TURN AND TALK 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161" name="Google Shape;161;p28"/>
          <p:cNvSpPr txBox="1"/>
          <p:nvPr>
            <p:ph type="title"/>
          </p:nvPr>
        </p:nvSpPr>
        <p:spPr>
          <a:xfrm>
            <a:off x="0" y="1764225"/>
            <a:ext cx="5286300" cy="1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- </a:t>
            </a:r>
            <a:r>
              <a:rPr lang="en" sz="2900"/>
              <a:t>What do you see? (¿Qué ves?)</a:t>
            </a:r>
            <a:endParaRPr sz="2900"/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Syne SemiBold"/>
              <a:buChar char="●"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I see ___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Syne SemiBold"/>
              <a:buChar char="●"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I notice ___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-393700" lvl="0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Syne SemiBold"/>
              <a:buChar char="●"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It is made of ___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750" y="244075"/>
            <a:ext cx="3453100" cy="460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0" y="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Visual Thinking Strategies (VTS) / Inquiry-Based Learning / Art Inquiry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168" name="Google Shape;168;p29"/>
          <p:cNvSpPr txBox="1"/>
          <p:nvPr>
            <p:ph type="title"/>
          </p:nvPr>
        </p:nvSpPr>
        <p:spPr>
          <a:xfrm>
            <a:off x="359225" y="1576625"/>
            <a:ext cx="53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- </a:t>
            </a: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What shapes do you see? (¿Qué formas ves?) 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225" y="1046600"/>
            <a:ext cx="2887848" cy="385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0" y="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Visual Thinking Strategies (VTS) / Inquiry-Based Learning / Art Inquiry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sp>
        <p:nvSpPr>
          <p:cNvPr id="175" name="Google Shape;175;p30"/>
          <p:cNvSpPr txBox="1"/>
          <p:nvPr>
            <p:ph type="title"/>
          </p:nvPr>
        </p:nvSpPr>
        <p:spPr>
          <a:xfrm>
            <a:off x="505725" y="1877900"/>
            <a:ext cx="409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Syne SemiBold"/>
              <a:buChar char="-"/>
            </a:pPr>
            <a:r>
              <a:rPr b="0" lang="en">
                <a:latin typeface="Syne SemiBold"/>
                <a:ea typeface="Syne SemiBold"/>
                <a:cs typeface="Syne SemiBold"/>
                <a:sym typeface="Syne SemiBold"/>
              </a:rPr>
              <a:t>What materials do you see? (¿Qué materiales ves?)</a:t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Syne SemiBold"/>
              <a:ea typeface="Syne SemiBold"/>
              <a:cs typeface="Syne SemiBold"/>
              <a:sym typeface="Syne SemiBold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225" y="1046600"/>
            <a:ext cx="2887848" cy="385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ctrTitle"/>
          </p:nvPr>
        </p:nvSpPr>
        <p:spPr>
          <a:xfrm>
            <a:off x="670200" y="3627750"/>
            <a:ext cx="7717500" cy="9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Today we will build (construir) our portrait using paper.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can… (Yo puedo…):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 I can draw my face (dibujar mi cara)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 I can choose colors (elegir colores)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- I can create with shapes (crear con formas)</a:t>
            </a:r>
            <a:endParaRPr sz="2400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628" y="1405725"/>
            <a:ext cx="1984400" cy="264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8400" y="712650"/>
            <a:ext cx="7717800" cy="3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Students</a:t>
            </a:r>
            <a:r>
              <a:rPr lang="en" sz="2400"/>
              <a:t> follow along </a:t>
            </a:r>
            <a:r>
              <a:rPr lang="en" sz="2400"/>
              <a:t>with</a:t>
            </a:r>
            <a:r>
              <a:rPr lang="en" sz="2400"/>
              <a:t> the teacher to use I do, You do, We do!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teacher demonstrates using </a:t>
            </a:r>
            <a:r>
              <a:rPr lang="en" sz="1500"/>
              <a:t>the</a:t>
            </a:r>
            <a:r>
              <a:rPr lang="en" sz="1500"/>
              <a:t> </a:t>
            </a:r>
            <a:r>
              <a:rPr lang="en" sz="1500"/>
              <a:t>document</a:t>
            </a:r>
            <a:r>
              <a:rPr lang="en" sz="1500"/>
              <a:t> </a:t>
            </a:r>
            <a:r>
              <a:rPr lang="en" sz="1500"/>
              <a:t>camera</a:t>
            </a:r>
            <a:r>
              <a:rPr lang="en" sz="1500"/>
              <a:t> 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“Watch me” (Mírame)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“First, I…” (Primero, yo…)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“Next, I…” (Luego, yo…)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“Now you try” (Ahora tú intenta)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8" name="Google Shape;188;p32"/>
          <p:cNvSpPr txBox="1"/>
          <p:nvPr>
            <p:ph idx="2" type="title"/>
          </p:nvPr>
        </p:nvSpPr>
        <p:spPr>
          <a:xfrm>
            <a:off x="0" y="0"/>
            <a:ext cx="7794600" cy="68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Modeling Language</a:t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327" y="1274850"/>
            <a:ext cx="2757803" cy="367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 Startup by Slidesgo">
  <a:themeElements>
    <a:clrScheme name="Simple Light">
      <a:dk1>
        <a:srgbClr val="FFFFFF"/>
      </a:dk1>
      <a:lt1>
        <a:srgbClr val="091060"/>
      </a:lt1>
      <a:dk2>
        <a:srgbClr val="7247B8"/>
      </a:dk2>
      <a:lt2>
        <a:srgbClr val="0DEEE7"/>
      </a:lt2>
      <a:accent1>
        <a:srgbClr val="01507C"/>
      </a:accent1>
      <a:accent2>
        <a:srgbClr val="15D2C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